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9" autoAdjust="0"/>
    <p:restoredTop sz="94660"/>
  </p:normalViewPr>
  <p:slideViewPr>
    <p:cSldViewPr snapToGrid="0">
      <p:cViewPr varScale="1">
        <p:scale>
          <a:sx n="45" d="100"/>
          <a:sy n="45" d="100"/>
        </p:scale>
        <p:origin x="45" y="145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451F3E-1861-4DC2-A295-19AFE6DC4CB3}"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458A7-5B97-48EA-B88E-41D506BE9A0D}" type="slidenum">
              <a:rPr lang="en-US" smtClean="0"/>
              <a:t>‹#›</a:t>
            </a:fld>
            <a:endParaRPr lang="en-US"/>
          </a:p>
        </p:txBody>
      </p:sp>
    </p:spTree>
    <p:extLst>
      <p:ext uri="{BB962C8B-B14F-4D97-AF65-F5344CB8AC3E}">
        <p14:creationId xmlns:p14="http://schemas.microsoft.com/office/powerpoint/2010/main" val="2342896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451F3E-1861-4DC2-A295-19AFE6DC4CB3}"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458A7-5B97-48EA-B88E-41D506BE9A0D}" type="slidenum">
              <a:rPr lang="en-US" smtClean="0"/>
              <a:t>‹#›</a:t>
            </a:fld>
            <a:endParaRPr lang="en-US"/>
          </a:p>
        </p:txBody>
      </p:sp>
    </p:spTree>
    <p:extLst>
      <p:ext uri="{BB962C8B-B14F-4D97-AF65-F5344CB8AC3E}">
        <p14:creationId xmlns:p14="http://schemas.microsoft.com/office/powerpoint/2010/main" val="3907597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451F3E-1861-4DC2-A295-19AFE6DC4CB3}"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458A7-5B97-48EA-B88E-41D506BE9A0D}" type="slidenum">
              <a:rPr lang="en-US" smtClean="0"/>
              <a:t>‹#›</a:t>
            </a:fld>
            <a:endParaRPr lang="en-US"/>
          </a:p>
        </p:txBody>
      </p:sp>
    </p:spTree>
    <p:extLst>
      <p:ext uri="{BB962C8B-B14F-4D97-AF65-F5344CB8AC3E}">
        <p14:creationId xmlns:p14="http://schemas.microsoft.com/office/powerpoint/2010/main" val="177127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451F3E-1861-4DC2-A295-19AFE6DC4CB3}"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458A7-5B97-48EA-B88E-41D506BE9A0D}" type="slidenum">
              <a:rPr lang="en-US" smtClean="0"/>
              <a:t>‹#›</a:t>
            </a:fld>
            <a:endParaRPr lang="en-US"/>
          </a:p>
        </p:txBody>
      </p:sp>
    </p:spTree>
    <p:extLst>
      <p:ext uri="{BB962C8B-B14F-4D97-AF65-F5344CB8AC3E}">
        <p14:creationId xmlns:p14="http://schemas.microsoft.com/office/powerpoint/2010/main" val="559708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451F3E-1861-4DC2-A295-19AFE6DC4CB3}"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458A7-5B97-48EA-B88E-41D506BE9A0D}" type="slidenum">
              <a:rPr lang="en-US" smtClean="0"/>
              <a:t>‹#›</a:t>
            </a:fld>
            <a:endParaRPr lang="en-US"/>
          </a:p>
        </p:txBody>
      </p:sp>
    </p:spTree>
    <p:extLst>
      <p:ext uri="{BB962C8B-B14F-4D97-AF65-F5344CB8AC3E}">
        <p14:creationId xmlns:p14="http://schemas.microsoft.com/office/powerpoint/2010/main" val="3756850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451F3E-1861-4DC2-A295-19AFE6DC4CB3}"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A458A7-5B97-48EA-B88E-41D506BE9A0D}" type="slidenum">
              <a:rPr lang="en-US" smtClean="0"/>
              <a:t>‹#›</a:t>
            </a:fld>
            <a:endParaRPr lang="en-US"/>
          </a:p>
        </p:txBody>
      </p:sp>
    </p:spTree>
    <p:extLst>
      <p:ext uri="{BB962C8B-B14F-4D97-AF65-F5344CB8AC3E}">
        <p14:creationId xmlns:p14="http://schemas.microsoft.com/office/powerpoint/2010/main" val="355323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451F3E-1861-4DC2-A295-19AFE6DC4CB3}"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A458A7-5B97-48EA-B88E-41D506BE9A0D}" type="slidenum">
              <a:rPr lang="en-US" smtClean="0"/>
              <a:t>‹#›</a:t>
            </a:fld>
            <a:endParaRPr lang="en-US"/>
          </a:p>
        </p:txBody>
      </p:sp>
    </p:spTree>
    <p:extLst>
      <p:ext uri="{BB962C8B-B14F-4D97-AF65-F5344CB8AC3E}">
        <p14:creationId xmlns:p14="http://schemas.microsoft.com/office/powerpoint/2010/main" val="3298674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451F3E-1861-4DC2-A295-19AFE6DC4CB3}"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A458A7-5B97-48EA-B88E-41D506BE9A0D}" type="slidenum">
              <a:rPr lang="en-US" smtClean="0"/>
              <a:t>‹#›</a:t>
            </a:fld>
            <a:endParaRPr lang="en-US"/>
          </a:p>
        </p:txBody>
      </p:sp>
    </p:spTree>
    <p:extLst>
      <p:ext uri="{BB962C8B-B14F-4D97-AF65-F5344CB8AC3E}">
        <p14:creationId xmlns:p14="http://schemas.microsoft.com/office/powerpoint/2010/main" val="3735561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451F3E-1861-4DC2-A295-19AFE6DC4CB3}"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A458A7-5B97-48EA-B88E-41D506BE9A0D}" type="slidenum">
              <a:rPr lang="en-US" smtClean="0"/>
              <a:t>‹#›</a:t>
            </a:fld>
            <a:endParaRPr lang="en-US"/>
          </a:p>
        </p:txBody>
      </p:sp>
    </p:spTree>
    <p:extLst>
      <p:ext uri="{BB962C8B-B14F-4D97-AF65-F5344CB8AC3E}">
        <p14:creationId xmlns:p14="http://schemas.microsoft.com/office/powerpoint/2010/main" val="2490328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451F3E-1861-4DC2-A295-19AFE6DC4CB3}"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A458A7-5B97-48EA-B88E-41D506BE9A0D}" type="slidenum">
              <a:rPr lang="en-US" smtClean="0"/>
              <a:t>‹#›</a:t>
            </a:fld>
            <a:endParaRPr lang="en-US"/>
          </a:p>
        </p:txBody>
      </p:sp>
    </p:spTree>
    <p:extLst>
      <p:ext uri="{BB962C8B-B14F-4D97-AF65-F5344CB8AC3E}">
        <p14:creationId xmlns:p14="http://schemas.microsoft.com/office/powerpoint/2010/main" val="3294713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451F3E-1861-4DC2-A295-19AFE6DC4CB3}"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A458A7-5B97-48EA-B88E-41D506BE9A0D}" type="slidenum">
              <a:rPr lang="en-US" smtClean="0"/>
              <a:t>‹#›</a:t>
            </a:fld>
            <a:endParaRPr lang="en-US"/>
          </a:p>
        </p:txBody>
      </p:sp>
    </p:spTree>
    <p:extLst>
      <p:ext uri="{BB962C8B-B14F-4D97-AF65-F5344CB8AC3E}">
        <p14:creationId xmlns:p14="http://schemas.microsoft.com/office/powerpoint/2010/main" val="505787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451F3E-1861-4DC2-A295-19AFE6DC4CB3}" type="datetimeFigureOut">
              <a:rPr lang="en-US" smtClean="0"/>
              <a:t>11/30/2021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458A7-5B97-48EA-B88E-41D506BE9A0D}" type="slidenum">
              <a:rPr lang="en-US" smtClean="0"/>
              <a:t>‹#›</a:t>
            </a:fld>
            <a:endParaRPr lang="en-US"/>
          </a:p>
        </p:txBody>
      </p:sp>
    </p:spTree>
    <p:extLst>
      <p:ext uri="{BB962C8B-B14F-4D97-AF65-F5344CB8AC3E}">
        <p14:creationId xmlns:p14="http://schemas.microsoft.com/office/powerpoint/2010/main" val="2171852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UHMC FY 2022 Operating Budget</a:t>
            </a:r>
            <a:endParaRPr lang="en-US" dirty="0"/>
          </a:p>
        </p:txBody>
      </p:sp>
      <p:sp>
        <p:nvSpPr>
          <p:cNvPr id="3" name="Subtitle 2"/>
          <p:cNvSpPr>
            <a:spLocks noGrp="1"/>
          </p:cNvSpPr>
          <p:nvPr>
            <p:ph type="subTitle" idx="1"/>
          </p:nvPr>
        </p:nvSpPr>
        <p:spPr/>
        <p:txBody>
          <a:bodyPr/>
          <a:lstStyle/>
          <a:p>
            <a:r>
              <a:rPr lang="en-US" dirty="0" smtClean="0"/>
              <a:t>Campus Forum 12-1-21</a:t>
            </a:r>
            <a:endParaRPr lang="en-US" dirty="0"/>
          </a:p>
        </p:txBody>
      </p:sp>
    </p:spTree>
    <p:extLst>
      <p:ext uri="{BB962C8B-B14F-4D97-AF65-F5344CB8AC3E}">
        <p14:creationId xmlns:p14="http://schemas.microsoft.com/office/powerpoint/2010/main" val="866428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Campus Budget Deliberation	</a:t>
            </a:r>
            <a:endParaRPr lang="en-US" dirty="0"/>
          </a:p>
        </p:txBody>
      </p:sp>
      <p:sp>
        <p:nvSpPr>
          <p:cNvPr id="3" name="Content Placeholder 2"/>
          <p:cNvSpPr>
            <a:spLocks noGrp="1"/>
          </p:cNvSpPr>
          <p:nvPr>
            <p:ph idx="1"/>
          </p:nvPr>
        </p:nvSpPr>
        <p:spPr>
          <a:noFill/>
        </p:spPr>
        <p:txBody>
          <a:bodyPr/>
          <a:lstStyle/>
          <a:p>
            <a:r>
              <a:rPr lang="en-US" dirty="0" smtClean="0"/>
              <a:t>9/21/21 Budget Preview – Campus Forum</a:t>
            </a:r>
          </a:p>
          <a:p>
            <a:r>
              <a:rPr lang="en-US" dirty="0" smtClean="0"/>
              <a:t>10/13/21 Budget Proposal Presentation – Campus Forum</a:t>
            </a:r>
          </a:p>
          <a:p>
            <a:r>
              <a:rPr lang="en-US" dirty="0" smtClean="0"/>
              <a:t>10/22/21 Budget Proposal Presentation – Budget Committee</a:t>
            </a:r>
          </a:p>
          <a:p>
            <a:r>
              <a:rPr lang="en-US" dirty="0" smtClean="0"/>
              <a:t>10/22/21 Budget Proposal Presentation – Student Government</a:t>
            </a:r>
          </a:p>
          <a:p>
            <a:r>
              <a:rPr lang="en-US" dirty="0" smtClean="0"/>
              <a:t>11/1/21 Budget Proposal Presentation – Academic Senate</a:t>
            </a:r>
          </a:p>
          <a:p>
            <a:r>
              <a:rPr lang="en-US" dirty="0" smtClean="0"/>
              <a:t>11/15/21 Campus and Budget Committee Feedback</a:t>
            </a:r>
          </a:p>
          <a:p>
            <a:r>
              <a:rPr lang="en-US" dirty="0" smtClean="0"/>
              <a:t>11/19/21 Budget Committee and Administrators Meeting</a:t>
            </a:r>
          </a:p>
          <a:p>
            <a:r>
              <a:rPr lang="en-US" dirty="0" smtClean="0"/>
              <a:t>12/1/21 Response to Campus Feedback – Campus Forum</a:t>
            </a:r>
            <a:endParaRPr lang="en-US" dirty="0"/>
          </a:p>
        </p:txBody>
      </p:sp>
    </p:spTree>
    <p:extLst>
      <p:ext uri="{BB962C8B-B14F-4D97-AF65-F5344CB8AC3E}">
        <p14:creationId xmlns:p14="http://schemas.microsoft.com/office/powerpoint/2010/main" val="810766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How will the VCAA Position fit with the current structure of our two Deans?</a:t>
            </a:r>
            <a:endParaRPr lang="en-US" dirty="0"/>
          </a:p>
        </p:txBody>
      </p:sp>
      <p:sp>
        <p:nvSpPr>
          <p:cNvPr id="3" name="Content Placeholder 2"/>
          <p:cNvSpPr>
            <a:spLocks noGrp="1"/>
          </p:cNvSpPr>
          <p:nvPr>
            <p:ph idx="1"/>
          </p:nvPr>
        </p:nvSpPr>
        <p:spPr/>
        <p:txBody>
          <a:bodyPr/>
          <a:lstStyle/>
          <a:p>
            <a:r>
              <a:rPr lang="en-US" dirty="0" smtClean="0"/>
              <a:t>Both Deans concur with the need to fill the VCAA and the current structure.  The Deans have admirably filled the void and covered the workload of three executives but for equity reasons, those fulfilling the responsibilities of a higher ranking VCAA should be compensated properly.</a:t>
            </a:r>
            <a:endParaRPr lang="en-US" dirty="0"/>
          </a:p>
        </p:txBody>
      </p:sp>
    </p:spTree>
    <p:extLst>
      <p:ext uri="{BB962C8B-B14F-4D97-AF65-F5344CB8AC3E}">
        <p14:creationId xmlns:p14="http://schemas.microsoft.com/office/powerpoint/2010/main" val="2727341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What was the rationale for the IT Director to be either Faculty or an Executive Managerial position?</a:t>
            </a:r>
            <a:endParaRPr lang="en-US" dirty="0"/>
          </a:p>
        </p:txBody>
      </p:sp>
      <p:sp>
        <p:nvSpPr>
          <p:cNvPr id="3" name="Content Placeholder 2"/>
          <p:cNvSpPr>
            <a:spLocks noGrp="1"/>
          </p:cNvSpPr>
          <p:nvPr>
            <p:ph idx="1"/>
          </p:nvPr>
        </p:nvSpPr>
        <p:spPr>
          <a:noFill/>
        </p:spPr>
        <p:txBody>
          <a:bodyPr/>
          <a:lstStyle/>
          <a:p>
            <a:r>
              <a:rPr lang="en-US" dirty="0" smtClean="0"/>
              <a:t>The IT Media group was presented with 3 possible options,</a:t>
            </a:r>
          </a:p>
          <a:p>
            <a:pPr marL="0" indent="0">
              <a:buNone/>
            </a:pPr>
            <a:r>
              <a:rPr lang="en-US" dirty="0"/>
              <a:t>	</a:t>
            </a:r>
            <a:r>
              <a:rPr lang="en-US" dirty="0" smtClean="0"/>
              <a:t>a. IT report to VC Admin Services, Media report to VC </a:t>
            </a:r>
            <a:r>
              <a:rPr lang="en-US" dirty="0" err="1" smtClean="0"/>
              <a:t>Acad</a:t>
            </a:r>
            <a:r>
              <a:rPr lang="en-US" dirty="0" smtClean="0"/>
              <a:t> Affairs and Graphic Design report to Chancellor.</a:t>
            </a:r>
          </a:p>
          <a:p>
            <a:pPr marL="0" indent="0">
              <a:buNone/>
            </a:pPr>
            <a:r>
              <a:rPr lang="en-US" dirty="0"/>
              <a:t>	</a:t>
            </a:r>
            <a:r>
              <a:rPr lang="en-US" dirty="0" smtClean="0"/>
              <a:t>b. Faculty Director</a:t>
            </a:r>
          </a:p>
          <a:p>
            <a:pPr marL="0" indent="0">
              <a:buNone/>
            </a:pPr>
            <a:r>
              <a:rPr lang="en-US" dirty="0"/>
              <a:t>	</a:t>
            </a:r>
            <a:r>
              <a:rPr lang="en-US" dirty="0" smtClean="0"/>
              <a:t>c.  Executive Managerial Director</a:t>
            </a:r>
          </a:p>
          <a:p>
            <a:pPr marL="0" indent="0">
              <a:buNone/>
            </a:pPr>
            <a:endParaRPr lang="en-US" dirty="0"/>
          </a:p>
          <a:p>
            <a:pPr marL="0" indent="0">
              <a:buNone/>
            </a:pPr>
            <a:r>
              <a:rPr lang="en-US" dirty="0" smtClean="0"/>
              <a:t>The group sentiment was to have a Faculty Director</a:t>
            </a:r>
            <a:endParaRPr lang="en-US" dirty="0"/>
          </a:p>
        </p:txBody>
      </p:sp>
    </p:spTree>
    <p:extLst>
      <p:ext uri="{BB962C8B-B14F-4D97-AF65-F5344CB8AC3E}">
        <p14:creationId xmlns:p14="http://schemas.microsoft.com/office/powerpoint/2010/main" val="2328006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Greater Explanation for the MFIC Positions</a:t>
            </a:r>
            <a:endParaRPr lang="en-US" dirty="0"/>
          </a:p>
        </p:txBody>
      </p:sp>
      <p:sp>
        <p:nvSpPr>
          <p:cNvPr id="3" name="Content Placeholder 2"/>
          <p:cNvSpPr>
            <a:spLocks noGrp="1"/>
          </p:cNvSpPr>
          <p:nvPr>
            <p:ph idx="1"/>
          </p:nvPr>
        </p:nvSpPr>
        <p:spPr/>
        <p:txBody>
          <a:bodyPr>
            <a:normAutofit lnSpcReduction="10000"/>
          </a:bodyPr>
          <a:lstStyle/>
          <a:p>
            <a:r>
              <a:rPr lang="en-US" dirty="0" smtClean="0"/>
              <a:t>The MFIC positions are needed to provide subject matter expertise in food product manufacturing, safety and food produce entrepreneurship.  </a:t>
            </a:r>
          </a:p>
          <a:p>
            <a:r>
              <a:rPr lang="en-US" dirty="0" smtClean="0"/>
              <a:t>The faculty will teach curriculum such as Business Start Up, Business Launch, Business Acceleration as well as new curriculum such a production, food safety, etc. when the new MFIC kitchen is in operation.</a:t>
            </a:r>
          </a:p>
          <a:p>
            <a:r>
              <a:rPr lang="en-US" dirty="0" smtClean="0"/>
              <a:t>Currently, no other decisions has been made on existing ELWD positions but there has been centralization discussion occurring.  Temporary reassignments are in process due to changing workloads in ELWD.</a:t>
            </a:r>
            <a:endParaRPr lang="en-US" dirty="0"/>
          </a:p>
        </p:txBody>
      </p:sp>
    </p:spTree>
    <p:extLst>
      <p:ext uri="{BB962C8B-B14F-4D97-AF65-F5344CB8AC3E}">
        <p14:creationId xmlns:p14="http://schemas.microsoft.com/office/powerpoint/2010/main" val="2407015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16280" y="524446"/>
            <a:ext cx="10515600" cy="1325563"/>
          </a:xfrm>
        </p:spPr>
        <p:txBody>
          <a:bodyPr>
            <a:normAutofit fontScale="90000"/>
          </a:bodyPr>
          <a:lstStyle/>
          <a:p>
            <a:r>
              <a:rPr lang="en-US" dirty="0" smtClean="0"/>
              <a:t>4. What Distance Learning positions is campus looking to create now or in the future that will help support our accelerating distance learning offerings.</a:t>
            </a:r>
            <a:endParaRPr lang="en-US" dirty="0"/>
          </a:p>
        </p:txBody>
      </p:sp>
      <p:sp>
        <p:nvSpPr>
          <p:cNvPr id="3" name="Content Placeholder 2"/>
          <p:cNvSpPr>
            <a:spLocks noGrp="1"/>
          </p:cNvSpPr>
          <p:nvPr>
            <p:ph idx="1"/>
          </p:nvPr>
        </p:nvSpPr>
        <p:spPr>
          <a:xfrm>
            <a:off x="716280" y="2752217"/>
            <a:ext cx="10515600" cy="4351338"/>
          </a:xfrm>
        </p:spPr>
        <p:txBody>
          <a:bodyPr/>
          <a:lstStyle/>
          <a:p>
            <a:r>
              <a:rPr lang="en-US" dirty="0" smtClean="0"/>
              <a:t>The System is going through an Online Learning Strategic Planning process.  DL and Instructional Design support positions will be assessed at both campus and system levels.  The system will inform UHMC’s greater distance and education plan and resource needs.</a:t>
            </a:r>
            <a:endParaRPr lang="en-US" dirty="0"/>
          </a:p>
        </p:txBody>
      </p:sp>
    </p:spTree>
    <p:extLst>
      <p:ext uri="{BB962C8B-B14F-4D97-AF65-F5344CB8AC3E}">
        <p14:creationId xmlns:p14="http://schemas.microsoft.com/office/powerpoint/2010/main" val="425250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35813"/>
            <a:ext cx="10515600" cy="1325563"/>
          </a:xfrm>
        </p:spPr>
        <p:txBody>
          <a:bodyPr>
            <a:normAutofit fontScale="90000"/>
          </a:bodyPr>
          <a:lstStyle/>
          <a:p>
            <a:r>
              <a:rPr lang="en-US" dirty="0" smtClean="0"/>
              <a:t>5.  Without a lead in the IT </a:t>
            </a:r>
            <a:r>
              <a:rPr lang="en-US" dirty="0" err="1" smtClean="0"/>
              <a:t>Dept</a:t>
            </a:r>
            <a:r>
              <a:rPr lang="en-US" dirty="0" smtClean="0"/>
              <a:t>, the vacant Electronic Tech/Media Specialist may not have been prioritized.  Does Admin have a plan for this position?</a:t>
            </a:r>
            <a:endParaRPr lang="en-US" dirty="0"/>
          </a:p>
        </p:txBody>
      </p:sp>
      <p:sp>
        <p:nvSpPr>
          <p:cNvPr id="3" name="Content Placeholder 2"/>
          <p:cNvSpPr>
            <a:spLocks noGrp="1"/>
          </p:cNvSpPr>
          <p:nvPr>
            <p:ph idx="1"/>
          </p:nvPr>
        </p:nvSpPr>
        <p:spPr>
          <a:xfrm>
            <a:off x="838200" y="2945574"/>
            <a:ext cx="10515600" cy="4351338"/>
          </a:xfrm>
        </p:spPr>
        <p:txBody>
          <a:bodyPr/>
          <a:lstStyle/>
          <a:p>
            <a:r>
              <a:rPr lang="en-US" dirty="0" smtClean="0"/>
              <a:t>This position will be vetted after the operating budget is approved and it will undergo the normal mid year review process that involves program reviews, vacancy prioritization, Budget Committee assessment, etc.</a:t>
            </a:r>
            <a:endParaRPr lang="en-US" dirty="0"/>
          </a:p>
        </p:txBody>
      </p:sp>
    </p:spTree>
    <p:extLst>
      <p:ext uri="{BB962C8B-B14F-4D97-AF65-F5344CB8AC3E}">
        <p14:creationId xmlns:p14="http://schemas.microsoft.com/office/powerpoint/2010/main" val="3025228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472503"/>
            <a:ext cx="10515600" cy="1325563"/>
          </a:xfrm>
        </p:spPr>
        <p:txBody>
          <a:bodyPr>
            <a:normAutofit fontScale="90000"/>
          </a:bodyPr>
          <a:lstStyle/>
          <a:p>
            <a:r>
              <a:rPr lang="en-US" dirty="0" smtClean="0"/>
              <a:t>6. Are there plans to bolster our counseling support currently or in the near future, in addition to the Disabilities Counselor, </a:t>
            </a:r>
            <a:r>
              <a:rPr lang="en-US" dirty="0"/>
              <a:t>s</a:t>
            </a:r>
            <a:r>
              <a:rPr lang="en-US" dirty="0" smtClean="0"/>
              <a:t>pecifically for our Native </a:t>
            </a:r>
            <a:r>
              <a:rPr lang="en-US" dirty="0" err="1" smtClean="0"/>
              <a:t>Haw’n</a:t>
            </a:r>
            <a:r>
              <a:rPr lang="en-US" dirty="0" smtClean="0"/>
              <a:t> students?</a:t>
            </a:r>
            <a:endParaRPr lang="en-US" dirty="0"/>
          </a:p>
        </p:txBody>
      </p:sp>
      <p:sp>
        <p:nvSpPr>
          <p:cNvPr id="3" name="Content Placeholder 2"/>
          <p:cNvSpPr>
            <a:spLocks noGrp="1"/>
          </p:cNvSpPr>
          <p:nvPr>
            <p:ph idx="1"/>
          </p:nvPr>
        </p:nvSpPr>
        <p:spPr>
          <a:xfrm>
            <a:off x="716280" y="2536888"/>
            <a:ext cx="10515600" cy="4351338"/>
          </a:xfrm>
        </p:spPr>
        <p:txBody>
          <a:bodyPr/>
          <a:lstStyle/>
          <a:p>
            <a:r>
              <a:rPr lang="en-US" dirty="0" smtClean="0"/>
              <a:t>The system set a student to counselor ratio of 350 to 1.  Based on this ratio, the counseling staff was right sized via attrition.  When the Disabilities Counselor is hired, UHMC’s ratio will be closely aligned with the 350 to 1 ratio.  The ratio does not consider federally funded counselors.</a:t>
            </a:r>
          </a:p>
          <a:p>
            <a:r>
              <a:rPr lang="en-US" dirty="0" smtClean="0"/>
              <a:t>The need for additional counselors will be reassessed during the upcoming program review and resource prioritization cycle.</a:t>
            </a:r>
          </a:p>
        </p:txBody>
      </p:sp>
    </p:spTree>
    <p:extLst>
      <p:ext uri="{BB962C8B-B14F-4D97-AF65-F5344CB8AC3E}">
        <p14:creationId xmlns:p14="http://schemas.microsoft.com/office/powerpoint/2010/main" val="3358861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4088" y="279781"/>
            <a:ext cx="10515600" cy="1325563"/>
          </a:xfrm>
        </p:spPr>
        <p:txBody>
          <a:bodyPr>
            <a:normAutofit fontScale="90000"/>
          </a:bodyPr>
          <a:lstStyle/>
          <a:p>
            <a:r>
              <a:rPr lang="en-US" dirty="0" err="1" smtClean="0"/>
              <a:t>Add’l</a:t>
            </a:r>
            <a:r>
              <a:rPr lang="en-US" dirty="0" smtClean="0"/>
              <a:t> Inquiries Regarding Positions that were not included in the Operating Budget Proposal.</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Ass’t</a:t>
            </a:r>
            <a:r>
              <a:rPr lang="en-US" dirty="0" smtClean="0"/>
              <a:t> Registrar: The system is undergoing centralization in Admissions and Records.  As a result, these types of positions are hold until the centralization process is completed.</a:t>
            </a:r>
          </a:p>
          <a:p>
            <a:r>
              <a:rPr lang="en-US" dirty="0" smtClean="0"/>
              <a:t>Financial Aid Specialist:  Same as </a:t>
            </a:r>
            <a:r>
              <a:rPr lang="en-US" dirty="0" err="1" smtClean="0"/>
              <a:t>Ass’t</a:t>
            </a:r>
            <a:r>
              <a:rPr lang="en-US" dirty="0" smtClean="0"/>
              <a:t> Registrar.</a:t>
            </a:r>
          </a:p>
          <a:p>
            <a:r>
              <a:rPr lang="en-US" dirty="0" smtClean="0"/>
              <a:t>Economics Instructor:  This position was vetted with Academic Affairs and did not rise in priority to be funded at this time.</a:t>
            </a:r>
          </a:p>
          <a:p>
            <a:r>
              <a:rPr lang="en-US" dirty="0" smtClean="0"/>
              <a:t>CTE Secretary: This position was vetted with Academic Affairs and did not rise in priority to be funded at this time.</a:t>
            </a:r>
          </a:p>
          <a:p>
            <a:r>
              <a:rPr lang="en-US" dirty="0" smtClean="0"/>
              <a:t>ELWD Ops </a:t>
            </a:r>
            <a:r>
              <a:rPr lang="en-US" dirty="0" err="1" smtClean="0"/>
              <a:t>Mgr</a:t>
            </a:r>
            <a:r>
              <a:rPr lang="en-US" dirty="0" smtClean="0"/>
              <a:t>: This position is funded with ELWD non credit revenues.  The decision whether or not to fill these types of self funded positions, are made at the department level (ELWD).</a:t>
            </a:r>
          </a:p>
          <a:p>
            <a:endParaRPr lang="en-US" dirty="0"/>
          </a:p>
        </p:txBody>
      </p:sp>
    </p:spTree>
    <p:extLst>
      <p:ext uri="{BB962C8B-B14F-4D97-AF65-F5344CB8AC3E}">
        <p14:creationId xmlns:p14="http://schemas.microsoft.com/office/powerpoint/2010/main" val="569674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635</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UHMC FY 2022 Operating Budget</vt:lpstr>
      <vt:lpstr>Campus Budget Deliberation </vt:lpstr>
      <vt:lpstr>1. How will the VCAA Position fit with the current structure of our two Deans?</vt:lpstr>
      <vt:lpstr>2. What was the rationale for the IT Director to be either Faculty or an Executive Managerial position?</vt:lpstr>
      <vt:lpstr>3.  Greater Explanation for the MFIC Positions</vt:lpstr>
      <vt:lpstr>4. What Distance Learning positions is campus looking to create now or in the future that will help support our accelerating distance learning offerings.</vt:lpstr>
      <vt:lpstr>5.  Without a lead in the IT Dept, the vacant Electronic Tech/Media Specialist may not have been prioritized.  Does Admin have a plan for this position?</vt:lpstr>
      <vt:lpstr>6. Are there plans to bolster our counseling support currently or in the near future, in addition to the Disabilities Counselor, specifically for our Native Haw’n students?</vt:lpstr>
      <vt:lpstr>Add’l Inquiries Regarding Positions that were not included in the Operating Budget Proposal.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UHMC FY 2022 Operating Budget</dc:title>
  <dc:creator>davidt</dc:creator>
  <cp:lastModifiedBy>davidt</cp:lastModifiedBy>
  <cp:revision>8</cp:revision>
  <dcterms:created xsi:type="dcterms:W3CDTF">2021-12-01T03:50:45Z</dcterms:created>
  <dcterms:modified xsi:type="dcterms:W3CDTF">2021-12-01T05:06:58Z</dcterms:modified>
</cp:coreProperties>
</file>